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9.png" ContentType="image/png"/>
  <Override PartName="/ppt/media/image18.png" ContentType="image/png"/>
  <Override PartName="/ppt/media/image20.png" ContentType="image/png"/>
  <Override PartName="/ppt/media/image8.png" ContentType="image/png"/>
  <Override PartName="/ppt/media/image17.png" ContentType="image/png"/>
  <Override PartName="/ppt/media/image12.jpeg" ContentType="image/jpeg"/>
  <Override PartName="/ppt/media/image11.png" ContentType="image/png"/>
  <Override PartName="/ppt/media/image2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3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6.png" ContentType="image/png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슬라이드를 이동하려면 클릭하십시오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Noto Sans CJK KR"/>
              </a:rPr>
              <a:t>메모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Noto Sans CJK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&lt;머리글&gt;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r">
              <a:buNone/>
            </a:pPr>
            <a:fld id="{9E808D3C-FEBF-453D-9FF6-70D716185796}" type="slidenum"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성과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표정변화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아이트랙킹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한계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시선 추적의 정확성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부정확한 시선 각도 계산으로 인해 시선이 정면에서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45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도 이상 벗어나도 경고가표시되지 않을 때가 있음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시선 추적 범위 한계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현재 좌우만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45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도 이상 벗어나면 경고표시가 출력되 상하는 출력이 안됨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-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다양한 감정 인식의 한계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: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현재 학습한 감정이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5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개로실제 상황에서 복잡한 감정이나 미세한 감정변화를 인식하는 데 한계가  있음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모델을 아이트랙킹 구현 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수정 물어보기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1234 -&gt; 5678 or 1357-&gt;2468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28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4d4d4d"/>
                </a:solidFill>
                <a:latin typeface="Calibri"/>
                <a:ea typeface="Calibri"/>
              </a:rPr>
              <a:t>본 프로젝트는 운전자의 집중도 유지를 위한 감시 프로그램입니다</a:t>
            </a:r>
            <a:r>
              <a:rPr b="0" lang="en-US" sz="2000" spc="-1" strike="noStrike">
                <a:solidFill>
                  <a:srgbClr val="4d4d4d"/>
                </a:solidFill>
                <a:latin typeface="Calibri"/>
                <a:ea typeface="Calibri"/>
              </a:rPr>
              <a:t>. </a:t>
            </a:r>
            <a:r>
              <a:rPr b="0" lang="ko-KR" sz="2000" spc="-1" strike="noStrike">
                <a:solidFill>
                  <a:srgbClr val="4d4d4d"/>
                </a:solidFill>
                <a:latin typeface="Calibri"/>
                <a:ea typeface="Calibri"/>
              </a:rPr>
              <a:t>아이트래킹을 통하여 운전자의 집중도를 파악하고 운전자의 표정을 읽어 감정을 화면에 나타내는 것으로 동승자가 운전자가 집중할 수 있도록 서포트 할 수 있습니다</a:t>
            </a:r>
            <a:r>
              <a:rPr b="0" lang="en-US" sz="2000" spc="-1" strike="noStrike">
                <a:solidFill>
                  <a:srgbClr val="4d4d4d"/>
                </a:solidFill>
                <a:latin typeface="Calibri"/>
                <a:ea typeface="Calibri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운전자의 시선이 일정 시간 동안 정면에서 벗어날시 사고 발생율 증가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집중이 떨어지면 위험하다는 것을 알고 있지만 장시간운전 등 현실적으로 집중이 힘듬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스마트폰 등 운전을 방해할 요소가 많음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감정 변화에 따른 집중도 감소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대부분의 운전자가 운전을 피곤해하고 선호하지 않음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조수석에서 운전자의 얼굴을 정면으로 보기 힘들어 표정및 감정 파악이 힘듬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8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기술적 목표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모델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2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개이상을 활용하여 정밀한 기술을 구현함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감지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사용자 경험 목표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운전자가 집중력을 유지하도록 돕기 위한 직관적인 피드백 제공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화면은 운전자의 감정 상태에 맞춰 자동으로 변경되어 동승자가 운전자의 상태를 직관적으로 파악할 수 있도록 함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운전자의 감정을 표시함으로써 동승자가 더욱 원활하게 운전자를 서포트할 수 있도록 함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입력 모듈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웹캠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: 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실시간 영상 캡처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처리 모듈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영상 데이터 전처리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(OpenCV, Numpy)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인식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(OpenVINO)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(MediaPipe)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OpenSymbol"/>
              <a:buAutoNum type="arabicPeriod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출력 모듈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lvl="1" marL="914400" indent="-304920">
              <a:lnSpc>
                <a:spcPct val="115000"/>
              </a:lnSpc>
              <a:buClr>
                <a:srgbClr val="1f2328"/>
              </a:buClr>
              <a:buFont typeface="Wingdings 2" charset="2"/>
              <a:buChar char="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디스플레이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Wingdings" charset="2"/>
              <a:buChar char="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인식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(face-detection-retail-0004, emotions-recognition-retail-0003 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모델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)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을 통해 감정 상태를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Text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와 배경으로 표시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marL="457200" indent="-304920">
              <a:lnSpc>
                <a:spcPct val="115000"/>
              </a:lnSpc>
              <a:buClr>
                <a:srgbClr val="1f2328"/>
              </a:buClr>
              <a:buFont typeface="Wingdings" charset="2"/>
              <a:buChar char=""/>
            </a:pP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(MediaPipe)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으로 시야를 추적하여 시야가 정면에서 </a:t>
            </a:r>
            <a:r>
              <a:rPr b="0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45º</a:t>
            </a:r>
            <a:r>
              <a:rPr b="0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이상 벗어나면 경고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표정구현 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/ </a:t>
            </a: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아이트랙킹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r>
              <a:rPr b="0" lang="ko-KR" sz="1100" spc="-1" strike="noStrike">
                <a:solidFill>
                  <a:srgbClr val="000000"/>
                </a:solidFill>
                <a:latin typeface="Noto Sans CJK KR"/>
              </a:rPr>
              <a:t>아이트랙킹을 모델로 구현할려</a:t>
            </a:r>
            <a:r>
              <a:rPr b="0" lang="en-US" sz="1100" spc="-1" strike="noStrike">
                <a:solidFill>
                  <a:srgbClr val="000000"/>
                </a:solidFill>
                <a:latin typeface="Noto Sans CJK KR"/>
              </a:rPr>
              <a:t>z</a:t>
            </a: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2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 </a:t>
            </a:r>
            <a:r>
              <a:rPr b="1" lang="ko-KR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시연 및 결과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6.1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구현 결과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</a:t>
            </a:r>
            <a:r>
              <a:rPr b="1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표정 변화를 감지하여 배경을 변경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6.2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주요 특징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-4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가지 배경있음 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25000"/>
              </a:lnSpc>
              <a:spcBef>
                <a:spcPts val="1800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 </a:t>
            </a:r>
            <a:r>
              <a:rPr b="1" lang="ko-KR" sz="18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시연 및 결과</a:t>
            </a:r>
            <a:endParaRPr b="0" lang="en-US" sz="18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6.1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구현 결과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</a:t>
            </a:r>
            <a:r>
              <a:rPr b="1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아이트래킹을 하여 시선이 정면에서 </a:t>
            </a:r>
            <a:r>
              <a:rPr b="1" lang="en-US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45</a:t>
            </a:r>
            <a:r>
              <a:rPr b="1" lang="ko-KR" sz="120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도 이상이면 창에 알림을 표시</a:t>
            </a: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6.2 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주요 특징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25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1" lang="en-US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-</a:t>
            </a:r>
            <a:r>
              <a:rPr b="1" lang="ko-KR" sz="1750" spc="-1" strike="noStrike">
                <a:solidFill>
                  <a:srgbClr val="1f2328"/>
                </a:solidFill>
                <a:highlight>
                  <a:srgbClr val="ffffff"/>
                </a:highlight>
                <a:latin typeface="Noto Sans CJK KR"/>
              </a:rPr>
              <a:t>딱히 없음 </a:t>
            </a:r>
            <a:endParaRPr b="0" lang="en-US" sz="175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400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Noto Sans CJK KR"/>
            </a:endParaRPr>
          </a:p>
          <a:p>
            <a:pPr indent="0"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2000" cy="342864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BA0D15-DC30-4D40-A49F-EACFE10480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2C52850-1748-48CE-ADBD-9BA30BFC4B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BFD97BD5-4A3C-4898-8745-43377A8424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4DE66E2-5C67-449B-885C-BDC7BB24FE9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00A9F9-63C9-44A3-862A-634CB9AE79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1D0C58B-EFE6-41A2-AAB8-A49CDD7B18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3D02B21-73E7-4A31-A067-72A978736E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A1A4008-F9EC-4DB9-B112-AECCB074EC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51509FA-E263-4C15-831D-FF66437140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165CD55-D1A7-43E9-B8DE-BA3A55EB72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1131D50-A2DD-448F-8F30-16E27429E7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ko-K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E25AE0-2D0F-49F5-9F13-23F83775D21A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2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4985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846167-1F90-4C6E-8F70-7B5C41AEF031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18567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1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A84FA1-AB04-4924-A3CF-1CB3C0C28961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212702-026E-4E43-956A-75C70A7630D9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4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25C732-E89C-4F12-926F-663D88D198B6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74519C-F475-45E7-BE79-B1456C1EAAFE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제목 텍스트의 서식을 편집하려면 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32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754859-20F1-4855-AA5B-1E00FABFB53E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b="0" lang="ko-KR" sz="4000" spc="-1" strike="noStrike">
                <a:solidFill>
                  <a:srgbClr val="000000"/>
                </a:solidFill>
                <a:latin typeface="Arial"/>
              </a:rPr>
              <a:t>제목 텍스트의 서식을 </a:t>
            </a:r>
            <a:r>
              <a:rPr b="0" lang="ko-KR" sz="4000" spc="-1" strike="noStrike">
                <a:solidFill>
                  <a:srgbClr val="000000"/>
                </a:solidFill>
                <a:latin typeface="Arial"/>
              </a:rPr>
              <a:t>편집하려면 클릭하십시오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4647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2A2B39-AE6D-4ADB-9AC0-8B7F82140C26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76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76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601CD8F-E00A-4373-AB1A-217BD59EF811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6247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294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6247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294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4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49" name="PlaceHolder 8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D5CD4B-4C30-4EE6-96AB-7ECBE12368A7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Noto Serif CJK KR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Noto Serif CJK KR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Noto Serif CJK KR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93E1EE-13EA-40E6-8524-0EBB6C14EA8E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Noto Serif CJK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84;p13" descr=""/>
          <p:cNvPicPr/>
          <p:nvPr/>
        </p:nvPicPr>
        <p:blipFill>
          <a:blip r:embed="rId1"/>
          <a:stretch/>
        </p:blipFill>
        <p:spPr>
          <a:xfrm>
            <a:off x="291960" y="29196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74" name="Google Shape;85;p13" descr=""/>
          <p:cNvPicPr/>
          <p:nvPr/>
        </p:nvPicPr>
        <p:blipFill>
          <a:blip r:embed="rId2"/>
          <a:stretch/>
        </p:blipFill>
        <p:spPr>
          <a:xfrm>
            <a:off x="749160" y="9118440"/>
            <a:ext cx="16788960" cy="25200"/>
          </a:xfrm>
          <a:prstGeom prst="rect">
            <a:avLst/>
          </a:prstGeom>
          <a:ln w="0">
            <a:noFill/>
          </a:ln>
        </p:spPr>
      </p:pic>
      <p:pic>
        <p:nvPicPr>
          <p:cNvPr id="75" name="Google Shape;86;p13" descr=""/>
          <p:cNvPicPr/>
          <p:nvPr/>
        </p:nvPicPr>
        <p:blipFill>
          <a:blip r:embed="rId3"/>
          <a:stretch/>
        </p:blipFill>
        <p:spPr>
          <a:xfrm>
            <a:off x="749160" y="9664560"/>
            <a:ext cx="16788960" cy="25200"/>
          </a:xfrm>
          <a:prstGeom prst="rect">
            <a:avLst/>
          </a:prstGeom>
          <a:ln w="0">
            <a:noFill/>
          </a:ln>
        </p:spPr>
      </p:pic>
      <p:pic>
        <p:nvPicPr>
          <p:cNvPr id="76" name="Google Shape;87;p13" descr=""/>
          <p:cNvPicPr/>
          <p:nvPr/>
        </p:nvPicPr>
        <p:blipFill>
          <a:blip r:embed="rId4"/>
          <a:stretch/>
        </p:blipFill>
        <p:spPr>
          <a:xfrm>
            <a:off x="16611480" y="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77" name="Google Shape;88;p13"/>
          <p:cNvSpPr/>
          <p:nvPr/>
        </p:nvSpPr>
        <p:spPr>
          <a:xfrm>
            <a:off x="1117440" y="9220320"/>
            <a:ext cx="40762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900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229bee"/>
                </a:solidFill>
                <a:latin typeface="Arial"/>
                <a:ea typeface="Arial"/>
              </a:rPr>
              <a:t>5</a:t>
            </a:r>
            <a:r>
              <a:rPr b="0" lang="ko-KR" sz="1900" spc="-1" strike="noStrike">
                <a:solidFill>
                  <a:srgbClr val="229bee"/>
                </a:solidFill>
                <a:latin typeface="Calibri"/>
                <a:ea typeface="Calibri"/>
              </a:rPr>
              <a:t>조</a:t>
            </a:r>
            <a:r>
              <a:rPr b="0" lang="en-US" sz="19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0" lang="ko-KR" sz="1900" spc="-1" strike="noStrike">
                <a:solidFill>
                  <a:srgbClr val="229bee"/>
                </a:solidFill>
                <a:latin typeface="Calibri"/>
                <a:ea typeface="Calibri"/>
              </a:rPr>
              <a:t>김형석</a:t>
            </a:r>
            <a:r>
              <a:rPr b="0" lang="en-US" sz="1900" spc="-1" strike="noStrike">
                <a:solidFill>
                  <a:srgbClr val="229bee"/>
                </a:solidFill>
                <a:latin typeface="Arial"/>
                <a:ea typeface="Arial"/>
              </a:rPr>
              <a:t>, </a:t>
            </a:r>
            <a:r>
              <a:rPr b="0" lang="ko-KR" sz="1900" spc="-1" strike="noStrike">
                <a:solidFill>
                  <a:srgbClr val="229bee"/>
                </a:solidFill>
                <a:latin typeface="Calibri"/>
                <a:ea typeface="Calibri"/>
              </a:rPr>
              <a:t>장해준</a:t>
            </a:r>
            <a:endParaRPr b="0" lang="en-US" sz="1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78" name="Google Shape;89;p13"/>
          <p:cNvSpPr/>
          <p:nvPr/>
        </p:nvSpPr>
        <p:spPr>
          <a:xfrm>
            <a:off x="1117440" y="5613480"/>
            <a:ext cx="13677480" cy="231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99000"/>
              </a:lnSpc>
              <a:tabLst>
                <a:tab algn="l" pos="0"/>
              </a:tabLst>
            </a:pPr>
            <a:r>
              <a:rPr b="0" lang="en-US" sz="7000" spc="-1" strike="noStrike">
                <a:solidFill>
                  <a:srgbClr val="229bee"/>
                </a:solidFill>
                <a:latin typeface="Arial"/>
                <a:ea typeface="Arial"/>
              </a:rPr>
              <a:t>Mini-Project</a:t>
            </a:r>
            <a:endParaRPr b="0" lang="en-US" sz="7000" spc="-1" strike="noStrike">
              <a:solidFill>
                <a:srgbClr val="ffffff"/>
              </a:solidFill>
              <a:latin typeface="Noto Sans CJK KR"/>
            </a:endParaRPr>
          </a:p>
          <a:p>
            <a:pPr>
              <a:lnSpc>
                <a:spcPct val="99000"/>
              </a:lnSpc>
              <a:tabLst>
                <a:tab algn="l" pos="0"/>
              </a:tabLst>
            </a:pP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운전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집중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감시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감정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표현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000" spc="-1" strike="noStrike">
                <a:solidFill>
                  <a:srgbClr val="4d4d4d"/>
                </a:solidFill>
                <a:latin typeface="Calibri"/>
                <a:ea typeface="Calibri"/>
              </a:rPr>
              <a:t>프로그램</a:t>
            </a:r>
            <a:r>
              <a:rPr b="0" lang="en-US" sz="70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endParaRPr b="0" lang="en-US" sz="70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237;p22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191" name="Google Shape;238;p22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192" name="Google Shape;239;p22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193" name="Google Shape;240;p22"/>
          <p:cNvSpPr/>
          <p:nvPr/>
        </p:nvSpPr>
        <p:spPr>
          <a:xfrm>
            <a:off x="2502000" y="1028880"/>
            <a:ext cx="1333476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7.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고찰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94" name="Google Shape;241;p22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95" name="Google Shape;242;p22" descr=""/>
          <p:cNvPicPr/>
          <p:nvPr/>
        </p:nvPicPr>
        <p:blipFill>
          <a:blip r:embed="rId4"/>
          <a:stretch/>
        </p:blipFill>
        <p:spPr>
          <a:xfrm>
            <a:off x="1665360" y="4628160"/>
            <a:ext cx="3838680" cy="3904200"/>
          </a:xfrm>
          <a:prstGeom prst="rect">
            <a:avLst/>
          </a:prstGeom>
          <a:ln w="0">
            <a:noFill/>
          </a:ln>
        </p:spPr>
      </p:pic>
      <p:pic>
        <p:nvPicPr>
          <p:cNvPr id="196" name="Google Shape;243;p22" descr=""/>
          <p:cNvPicPr/>
          <p:nvPr/>
        </p:nvPicPr>
        <p:blipFill>
          <a:blip r:embed="rId5"/>
          <a:stretch/>
        </p:blipFill>
        <p:spPr>
          <a:xfrm>
            <a:off x="5504400" y="4628160"/>
            <a:ext cx="3838680" cy="3476520"/>
          </a:xfrm>
          <a:prstGeom prst="rect">
            <a:avLst/>
          </a:prstGeom>
          <a:ln w="0">
            <a:noFill/>
          </a:ln>
        </p:spPr>
      </p:pic>
      <p:sp>
        <p:nvSpPr>
          <p:cNvPr id="197" name="Google Shape;244;p22"/>
          <p:cNvSpPr/>
          <p:nvPr/>
        </p:nvSpPr>
        <p:spPr>
          <a:xfrm>
            <a:off x="4759560" y="3429000"/>
            <a:ext cx="14893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성과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98" name="Google Shape;245;p22"/>
          <p:cNvSpPr/>
          <p:nvPr/>
        </p:nvSpPr>
        <p:spPr>
          <a:xfrm>
            <a:off x="12700800" y="3429000"/>
            <a:ext cx="19612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한계점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99" name="Google Shape;246;p22"/>
          <p:cNvSpPr/>
          <p:nvPr/>
        </p:nvSpPr>
        <p:spPr>
          <a:xfrm>
            <a:off x="152280" y="152280"/>
            <a:ext cx="299952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ko-KR" sz="1100" spc="-1" strike="noStrike">
                <a:solidFill>
                  <a:schemeClr val="dk1"/>
                </a:solidFill>
                <a:latin typeface="Arial"/>
                <a:ea typeface="Arial"/>
              </a:rPr>
              <a:t>다양한 감정 인식의 한계</a:t>
            </a:r>
            <a:endParaRPr b="0" lang="en-US" sz="11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00" name="Google Shape;247;p22"/>
          <p:cNvSpPr/>
          <p:nvPr/>
        </p:nvSpPr>
        <p:spPr>
          <a:xfrm>
            <a:off x="11178360" y="4773960"/>
            <a:ext cx="5641920" cy="96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45720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●"/>
            </a:pPr>
            <a:r>
              <a:rPr b="0" lang="ko-KR" sz="3600" spc="-1" strike="noStrike">
                <a:solidFill>
                  <a:schemeClr val="dk1"/>
                </a:solidFill>
                <a:latin typeface="Arial"/>
                <a:ea typeface="Arial"/>
              </a:rPr>
              <a:t>시선 추적의 정확성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01" name="Google Shape;248;p22"/>
          <p:cNvSpPr/>
          <p:nvPr/>
        </p:nvSpPr>
        <p:spPr>
          <a:xfrm>
            <a:off x="11237040" y="6040800"/>
            <a:ext cx="5641920" cy="96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45720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●"/>
            </a:pPr>
            <a:r>
              <a:rPr b="0" lang="ko-KR" sz="3600" spc="-1" strike="noStrike">
                <a:solidFill>
                  <a:schemeClr val="dk1"/>
                </a:solidFill>
                <a:latin typeface="Arial"/>
                <a:ea typeface="Arial"/>
              </a:rPr>
              <a:t>시선 추적 범위 한계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02" name="Google Shape;249;p22"/>
          <p:cNvSpPr/>
          <p:nvPr/>
        </p:nvSpPr>
        <p:spPr>
          <a:xfrm>
            <a:off x="11237040" y="7248960"/>
            <a:ext cx="5641920" cy="96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457200">
              <a:lnSpc>
                <a:spcPct val="115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●"/>
            </a:pPr>
            <a:r>
              <a:rPr b="0" lang="ko-KR" sz="3600" spc="-1" strike="noStrike">
                <a:solidFill>
                  <a:schemeClr val="dk1"/>
                </a:solidFill>
                <a:latin typeface="Arial"/>
                <a:ea typeface="Arial"/>
              </a:rPr>
              <a:t>다양한 감정 인식의 한계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54;p23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204" name="Google Shape;255;p23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205" name="Google Shape;256;p23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257;p23"/>
          <p:cNvSpPr/>
          <p:nvPr/>
        </p:nvSpPr>
        <p:spPr>
          <a:xfrm>
            <a:off x="2502000" y="1028880"/>
            <a:ext cx="1333476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7.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고찰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07" name="Google Shape;258;p23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08" name="Google Shape;259;p23"/>
          <p:cNvSpPr/>
          <p:nvPr/>
        </p:nvSpPr>
        <p:spPr>
          <a:xfrm>
            <a:off x="1302120" y="2779920"/>
            <a:ext cx="5864760" cy="209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1" lang="ko-KR" sz="72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향후 발전 방향</a:t>
            </a:r>
            <a:endParaRPr b="0" lang="en-US" sz="7200" spc="-1" strike="noStrike">
              <a:solidFill>
                <a:srgbClr val="ffffff"/>
              </a:solidFill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09" name="Google Shape;260;p23"/>
          <p:cNvSpPr/>
          <p:nvPr/>
        </p:nvSpPr>
        <p:spPr>
          <a:xfrm>
            <a:off x="3632040" y="4846680"/>
            <a:ext cx="11319120" cy="12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577800">
              <a:lnSpc>
                <a:spcPct val="125000"/>
              </a:lnSpc>
              <a:spcBef>
                <a:spcPts val="1400"/>
              </a:spcBef>
              <a:buClr>
                <a:srgbClr val="1f2328"/>
              </a:buClr>
              <a:buFont typeface="Arial"/>
              <a:buChar char="●"/>
            </a:pPr>
            <a:r>
              <a:rPr b="1" lang="ko-KR" sz="55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모델을 이용한 아이트래킹</a:t>
            </a:r>
            <a:endParaRPr b="0" lang="en-US" sz="55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10" name="Google Shape;261;p23"/>
          <p:cNvSpPr/>
          <p:nvPr/>
        </p:nvSpPr>
        <p:spPr>
          <a:xfrm>
            <a:off x="3632040" y="7358760"/>
            <a:ext cx="11319120" cy="12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577800">
              <a:lnSpc>
                <a:spcPct val="125000"/>
              </a:lnSpc>
              <a:spcBef>
                <a:spcPts val="1400"/>
              </a:spcBef>
              <a:buClr>
                <a:srgbClr val="1f2328"/>
              </a:buClr>
              <a:buFont typeface="Arial"/>
              <a:buChar char="●"/>
            </a:pPr>
            <a:r>
              <a:rPr b="1" lang="ko-KR" sz="55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사람 인식 개선</a:t>
            </a:r>
            <a:endParaRPr b="0" lang="en-US" sz="55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11" name="Google Shape;262;p23"/>
          <p:cNvSpPr/>
          <p:nvPr/>
        </p:nvSpPr>
        <p:spPr>
          <a:xfrm>
            <a:off x="3632040" y="6102720"/>
            <a:ext cx="11319120" cy="12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577800">
              <a:lnSpc>
                <a:spcPct val="125000"/>
              </a:lnSpc>
              <a:spcBef>
                <a:spcPts val="1400"/>
              </a:spcBef>
              <a:buClr>
                <a:srgbClr val="1f2328"/>
              </a:buClr>
              <a:buFont typeface="Arial"/>
              <a:buChar char="●"/>
            </a:pPr>
            <a:r>
              <a:rPr b="1" lang="ko-KR" sz="55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감정 인식 확장</a:t>
            </a:r>
            <a:endParaRPr b="0" lang="en-US" sz="55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67;p24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268;p24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214" name="Google Shape;269;p24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215" name="Google Shape;270;p24"/>
          <p:cNvSpPr/>
          <p:nvPr/>
        </p:nvSpPr>
        <p:spPr>
          <a:xfrm>
            <a:off x="2502000" y="1028880"/>
            <a:ext cx="1333476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End of Document</a:t>
            </a:r>
            <a:endParaRPr b="0" lang="en-US" sz="85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16" name="Google Shape;271;p24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217" name="Google Shape;272;p24"/>
          <p:cNvSpPr/>
          <p:nvPr/>
        </p:nvSpPr>
        <p:spPr>
          <a:xfrm>
            <a:off x="1233360" y="4633200"/>
            <a:ext cx="16116120" cy="300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25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ko-KR" sz="120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감사합니다</a:t>
            </a:r>
            <a:endParaRPr b="0" lang="en-US" sz="12000" spc="-1" strike="noStrike">
              <a:solidFill>
                <a:srgbClr val="ffffff"/>
              </a:solidFill>
              <a:latin typeface="Noto Sans CJK KR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94;p14" descr=""/>
          <p:cNvPicPr/>
          <p:nvPr/>
        </p:nvPicPr>
        <p:blipFill>
          <a:blip r:embed="rId1"/>
          <a:stretch/>
        </p:blipFill>
        <p:spPr>
          <a:xfrm>
            <a:off x="285840" y="28584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80" name="Google Shape;95;p14" descr=""/>
          <p:cNvPicPr/>
          <p:nvPr/>
        </p:nvPicPr>
        <p:blipFill>
          <a:blip r:embed="rId2"/>
          <a:stretch/>
        </p:blipFill>
        <p:spPr>
          <a:xfrm>
            <a:off x="1003320" y="26416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81" name="Google Shape;96;p14" descr="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1003320" y="627372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82" name="Google Shape;97;p14" descr=""/>
          <p:cNvPicPr/>
          <p:nvPr/>
        </p:nvPicPr>
        <p:blipFill>
          <a:blip r:embed="rId4">
            <a:alphaModFix amt="30000"/>
          </a:blip>
          <a:stretch/>
        </p:blipFill>
        <p:spPr>
          <a:xfrm rot="5400000">
            <a:off x="2108160" y="6311880"/>
            <a:ext cx="5295600" cy="25200"/>
          </a:xfrm>
          <a:prstGeom prst="rect">
            <a:avLst/>
          </a:prstGeom>
          <a:ln w="0">
            <a:noFill/>
          </a:ln>
        </p:spPr>
      </p:pic>
      <p:pic>
        <p:nvPicPr>
          <p:cNvPr id="83" name="Google Shape;98;p14" descr=""/>
          <p:cNvPicPr/>
          <p:nvPr/>
        </p:nvPicPr>
        <p:blipFill>
          <a:blip r:embed="rId5">
            <a:alphaModFix amt="30000"/>
          </a:blip>
          <a:stretch/>
        </p:blipFill>
        <p:spPr>
          <a:xfrm rot="5400000">
            <a:off x="6210720" y="6261120"/>
            <a:ext cx="5295600" cy="25200"/>
          </a:xfrm>
          <a:prstGeom prst="rect">
            <a:avLst/>
          </a:prstGeom>
          <a:ln w="0">
            <a:noFill/>
          </a:ln>
        </p:spPr>
      </p:pic>
      <p:pic>
        <p:nvPicPr>
          <p:cNvPr id="84" name="Google Shape;99;p14" descr=""/>
          <p:cNvPicPr/>
          <p:nvPr/>
        </p:nvPicPr>
        <p:blipFill>
          <a:blip r:embed="rId6"/>
          <a:stretch/>
        </p:blipFill>
        <p:spPr>
          <a:xfrm>
            <a:off x="16611480" y="0"/>
            <a:ext cx="672840" cy="96480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100;p14" descr=""/>
          <p:cNvPicPr/>
          <p:nvPr/>
        </p:nvPicPr>
        <p:blipFill>
          <a:blip r:embed="rId7">
            <a:alphaModFix amt="30000"/>
          </a:blip>
          <a:stretch/>
        </p:blipFill>
        <p:spPr>
          <a:xfrm rot="5400000">
            <a:off x="10477800" y="6362640"/>
            <a:ext cx="5295600" cy="25200"/>
          </a:xfrm>
          <a:prstGeom prst="rect">
            <a:avLst/>
          </a:prstGeom>
          <a:ln w="0">
            <a:noFill/>
          </a:ln>
        </p:spPr>
      </p:pic>
      <p:sp>
        <p:nvSpPr>
          <p:cNvPr id="86" name="Google Shape;101;p14"/>
          <p:cNvSpPr/>
          <p:nvPr/>
        </p:nvSpPr>
        <p:spPr>
          <a:xfrm>
            <a:off x="13080960" y="4064040"/>
            <a:ext cx="42033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04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87" name="Google Shape;102;p14"/>
          <p:cNvSpPr/>
          <p:nvPr/>
        </p:nvSpPr>
        <p:spPr>
          <a:xfrm>
            <a:off x="13106520" y="5226120"/>
            <a:ext cx="41526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시스템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구성도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88" name="Google Shape;103;p14"/>
          <p:cNvSpPr/>
          <p:nvPr/>
        </p:nvSpPr>
        <p:spPr>
          <a:xfrm>
            <a:off x="939960" y="4038480"/>
            <a:ext cx="42033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01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89" name="Google Shape;104;p14"/>
          <p:cNvSpPr/>
          <p:nvPr/>
        </p:nvSpPr>
        <p:spPr>
          <a:xfrm>
            <a:off x="977760" y="5143680"/>
            <a:ext cx="415260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개요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소개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0" name="Google Shape;105;p14"/>
          <p:cNvSpPr/>
          <p:nvPr/>
        </p:nvSpPr>
        <p:spPr>
          <a:xfrm>
            <a:off x="4749840" y="4064040"/>
            <a:ext cx="408888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02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1" name="Google Shape;106;p14"/>
          <p:cNvSpPr/>
          <p:nvPr/>
        </p:nvSpPr>
        <p:spPr>
          <a:xfrm>
            <a:off x="4724280" y="5181480"/>
            <a:ext cx="415260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문제정의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2" name="Google Shape;107;p14"/>
          <p:cNvSpPr/>
          <p:nvPr/>
        </p:nvSpPr>
        <p:spPr>
          <a:xfrm>
            <a:off x="8826480" y="4025880"/>
            <a:ext cx="42033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03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3" name="Google Shape;108;p14"/>
          <p:cNvSpPr/>
          <p:nvPr/>
        </p:nvSpPr>
        <p:spPr>
          <a:xfrm>
            <a:off x="8864640" y="5143680"/>
            <a:ext cx="4152600" cy="3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목표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4" name="Google Shape;109;p14"/>
          <p:cNvSpPr/>
          <p:nvPr/>
        </p:nvSpPr>
        <p:spPr>
          <a:xfrm>
            <a:off x="565200" y="6851520"/>
            <a:ext cx="42033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05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5" name="Google Shape;110;p14"/>
          <p:cNvSpPr/>
          <p:nvPr/>
        </p:nvSpPr>
        <p:spPr>
          <a:xfrm>
            <a:off x="590400" y="8216640"/>
            <a:ext cx="41526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개발진행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6" name="Google Shape;111;p14"/>
          <p:cNvSpPr/>
          <p:nvPr/>
        </p:nvSpPr>
        <p:spPr>
          <a:xfrm>
            <a:off x="4768920" y="6771600"/>
            <a:ext cx="42033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06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7" name="Google Shape;112;p14"/>
          <p:cNvSpPr/>
          <p:nvPr/>
        </p:nvSpPr>
        <p:spPr>
          <a:xfrm>
            <a:off x="4768920" y="8178840"/>
            <a:ext cx="41526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시연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22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결과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8" name="Google Shape;113;p14"/>
          <p:cNvSpPr/>
          <p:nvPr/>
        </p:nvSpPr>
        <p:spPr>
          <a:xfrm>
            <a:off x="2476440" y="990720"/>
            <a:ext cx="13334760" cy="143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목차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페이지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99" name="Google Shape;114;p14"/>
          <p:cNvSpPr/>
          <p:nvPr/>
        </p:nvSpPr>
        <p:spPr>
          <a:xfrm>
            <a:off x="8921880" y="6851520"/>
            <a:ext cx="4203360" cy="81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8000"/>
              </a:lnSpc>
              <a:tabLst>
                <a:tab algn="l" pos="0"/>
              </a:tabLst>
            </a:pPr>
            <a:r>
              <a:rPr b="1" lang="en-US" sz="4600" spc="-1" strike="noStrike">
                <a:solidFill>
                  <a:srgbClr val="229bee"/>
                </a:solidFill>
                <a:latin typeface="Arial"/>
                <a:ea typeface="Arial"/>
              </a:rPr>
              <a:t>07</a:t>
            </a:r>
            <a:endParaRPr b="0" lang="en-US" sz="4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00" name="Google Shape;115;p14"/>
          <p:cNvSpPr/>
          <p:nvPr/>
        </p:nvSpPr>
        <p:spPr>
          <a:xfrm>
            <a:off x="8915400" y="8178840"/>
            <a:ext cx="415260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7000"/>
              </a:lnSpc>
              <a:tabLst>
                <a:tab algn="l" pos="0"/>
              </a:tabLst>
            </a:pPr>
            <a:r>
              <a:rPr b="0" lang="ko-KR" sz="2200" spc="-1" strike="noStrike">
                <a:solidFill>
                  <a:srgbClr val="4d4d4d"/>
                </a:solidFill>
                <a:latin typeface="Calibri"/>
                <a:ea typeface="Calibri"/>
              </a:rPr>
              <a:t>고찰</a:t>
            </a:r>
            <a:endParaRPr b="0" lang="en-US" sz="2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20;p15" descr=""/>
          <p:cNvPicPr/>
          <p:nvPr/>
        </p:nvPicPr>
        <p:blipFill>
          <a:blip r:embed="rId1"/>
          <a:stretch/>
        </p:blipFill>
        <p:spPr>
          <a:xfrm>
            <a:off x="433440" y="40320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102" name="Google Shape;121;p15" descr=""/>
          <p:cNvPicPr/>
          <p:nvPr/>
        </p:nvPicPr>
        <p:blipFill>
          <a:blip r:embed="rId2"/>
          <a:stretch/>
        </p:blipFill>
        <p:spPr>
          <a:xfrm>
            <a:off x="1028880" y="3340080"/>
            <a:ext cx="9677160" cy="593064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122;p15" descr=""/>
          <p:cNvPicPr/>
          <p:nvPr/>
        </p:nvPicPr>
        <p:blipFill>
          <a:blip r:embed="rId3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123;p15" descr=""/>
          <p:cNvPicPr/>
          <p:nvPr/>
        </p:nvPicPr>
        <p:blipFill>
          <a:blip r:embed="rId4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105" name="Google Shape;124;p15"/>
          <p:cNvSpPr/>
          <p:nvPr/>
        </p:nvSpPr>
        <p:spPr>
          <a:xfrm>
            <a:off x="10706040" y="4942800"/>
            <a:ext cx="7099560" cy="38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28000"/>
              </a:lnSpc>
              <a:tabLst>
                <a:tab algn="l" pos="0"/>
              </a:tabLst>
            </a:pP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본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프로젝트는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집중도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유지를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위한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감시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프로그램입니다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.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아이트래킹을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통하여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집중도를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파악하고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표정을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읽어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감정을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화면에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나타내는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것으로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동승자가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운전자가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집중할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있도록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서포트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할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수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3300" spc="-1" strike="noStrike">
                <a:solidFill>
                  <a:srgbClr val="4d4d4d"/>
                </a:solidFill>
                <a:latin typeface="Calibri"/>
                <a:ea typeface="Calibri"/>
              </a:rPr>
              <a:t>있습니다</a:t>
            </a:r>
            <a:r>
              <a:rPr b="0" lang="en-US" sz="3300" spc="-1" strike="noStrike">
                <a:solidFill>
                  <a:srgbClr val="4d4d4d"/>
                </a:solidFill>
                <a:latin typeface="Arial"/>
                <a:ea typeface="Arial"/>
              </a:rPr>
              <a:t>.</a:t>
            </a:r>
            <a:endParaRPr b="0" lang="en-US" sz="33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06" name="Google Shape;125;p15"/>
          <p:cNvSpPr/>
          <p:nvPr/>
        </p:nvSpPr>
        <p:spPr>
          <a:xfrm>
            <a:off x="10706040" y="3480840"/>
            <a:ext cx="7251120" cy="12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졸음운전</a:t>
            </a:r>
            <a:r>
              <a:rPr b="1" lang="en-US" sz="2400" spc="-1" strike="noStrike">
                <a:solidFill>
                  <a:srgbClr val="229bee"/>
                </a:solidFill>
                <a:latin typeface="Calibri"/>
                <a:ea typeface="Calibri"/>
              </a:rPr>
              <a:t>,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전방주시 태만</a:t>
            </a:r>
            <a:r>
              <a:rPr b="1" lang="en-US" sz="2400" spc="-1" strike="noStrike">
                <a:solidFill>
                  <a:srgbClr val="229bee"/>
                </a:solidFill>
                <a:latin typeface="Calibri"/>
                <a:ea typeface="Calibri"/>
              </a:rPr>
              <a:t>,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운전 중 휴대폰 사용등으로 인해</a:t>
            </a:r>
            <a:endParaRPr b="0" lang="en-US" sz="2400" spc="-1" strike="noStrike">
              <a:solidFill>
                <a:srgbClr val="ffffff"/>
              </a:solidFill>
              <a:latin typeface="Noto Sans CJK KR"/>
            </a:endParaRPr>
          </a:p>
          <a:p>
            <a:pPr>
              <a:lnSpc>
                <a:spcPct val="113000"/>
              </a:lnSpc>
              <a:tabLst>
                <a:tab algn="l" pos="0"/>
              </a:tabLst>
            </a:pP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운전자의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부주의 및 집중력 감소로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인한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사고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발생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비율이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 </a:t>
            </a:r>
            <a:r>
              <a:rPr b="1" lang="ko-KR" sz="2400" spc="-1" strike="noStrike">
                <a:solidFill>
                  <a:srgbClr val="229bee"/>
                </a:solidFill>
                <a:latin typeface="Calibri"/>
                <a:ea typeface="Calibri"/>
              </a:rPr>
              <a:t>높음</a:t>
            </a:r>
            <a:r>
              <a:rPr b="1" lang="en-US" sz="2400" spc="-1" strike="noStrike">
                <a:solidFill>
                  <a:srgbClr val="229bee"/>
                </a:solidFill>
                <a:latin typeface="Arial"/>
                <a:ea typeface="Arial"/>
              </a:rPr>
              <a:t>.</a:t>
            </a:r>
            <a:endParaRPr b="0" lang="en-US" sz="2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07" name="Google Shape;126;p15"/>
          <p:cNvSpPr/>
          <p:nvPr/>
        </p:nvSpPr>
        <p:spPr>
          <a:xfrm>
            <a:off x="2502000" y="1028880"/>
            <a:ext cx="13334760" cy="14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3080" indent="-501480" algn="ctr">
              <a:lnSpc>
                <a:spcPct val="98000"/>
              </a:lnSpc>
              <a:buClr>
                <a:srgbClr val="4d4d4d"/>
              </a:buClr>
              <a:buFont typeface="Calibri"/>
              <a:buAutoNum type="arabicPeriod"/>
            </a:pP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프로젝트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개요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및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 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소개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08" name="Google Shape;127;p15"/>
          <p:cNvSpPr/>
          <p:nvPr/>
        </p:nvSpPr>
        <p:spPr>
          <a:xfrm>
            <a:off x="3212280" y="5826600"/>
            <a:ext cx="1027800" cy="23076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09" name="Google Shape;128;p15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0" name="Google Shape;129;p15"/>
          <p:cNvSpPr/>
          <p:nvPr/>
        </p:nvSpPr>
        <p:spPr>
          <a:xfrm>
            <a:off x="2642760" y="6120720"/>
            <a:ext cx="1597320" cy="23076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1" name="Google Shape;130;p15"/>
          <p:cNvSpPr/>
          <p:nvPr/>
        </p:nvSpPr>
        <p:spPr>
          <a:xfrm>
            <a:off x="3567240" y="4660920"/>
            <a:ext cx="672840" cy="23076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35;p16" descr=""/>
          <p:cNvPicPr/>
          <p:nvPr/>
        </p:nvPicPr>
        <p:blipFill>
          <a:blip r:embed="rId1"/>
          <a:stretch/>
        </p:blipFill>
        <p:spPr>
          <a:xfrm>
            <a:off x="381240" y="40320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36;p16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37;p16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115" name="Google Shape;138;p16"/>
          <p:cNvSpPr/>
          <p:nvPr/>
        </p:nvSpPr>
        <p:spPr>
          <a:xfrm>
            <a:off x="2502000" y="1028880"/>
            <a:ext cx="1333476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2.</a:t>
            </a:r>
            <a:r>
              <a:rPr b="0" lang="ko-KR" sz="7900" spc="-1" strike="noStrike">
                <a:solidFill>
                  <a:srgbClr val="4d4d4d"/>
                </a:solidFill>
                <a:latin typeface="Calibri"/>
                <a:ea typeface="Calibri"/>
              </a:rPr>
              <a:t>문제정의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6" name="Google Shape;139;p16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17" name="Google Shape;140;p16" descr=""/>
          <p:cNvPicPr/>
          <p:nvPr/>
        </p:nvPicPr>
        <p:blipFill>
          <a:blip r:embed="rId4"/>
          <a:stretch/>
        </p:blipFill>
        <p:spPr>
          <a:xfrm>
            <a:off x="2300040" y="4298760"/>
            <a:ext cx="3498840" cy="359352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141;p16"/>
          <p:cNvSpPr/>
          <p:nvPr/>
        </p:nvSpPr>
        <p:spPr>
          <a:xfrm>
            <a:off x="7038720" y="5358960"/>
            <a:ext cx="3942720" cy="14731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19" name="Google Shape;142;p16"/>
          <p:cNvSpPr/>
          <p:nvPr/>
        </p:nvSpPr>
        <p:spPr>
          <a:xfrm>
            <a:off x="7038720" y="5002200"/>
            <a:ext cx="313128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집중력 감소 원인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20" name="Google Shape;143;p16" descr=""/>
          <p:cNvPicPr/>
          <p:nvPr/>
        </p:nvPicPr>
        <p:blipFill>
          <a:blip r:embed="rId5"/>
          <a:stretch/>
        </p:blipFill>
        <p:spPr>
          <a:xfrm>
            <a:off x="12035520" y="3306240"/>
            <a:ext cx="2796120" cy="2796120"/>
          </a:xfrm>
          <a:prstGeom prst="rect">
            <a:avLst/>
          </a:prstGeom>
          <a:ln w="0">
            <a:noFill/>
          </a:ln>
        </p:spPr>
      </p:pic>
      <p:pic>
        <p:nvPicPr>
          <p:cNvPr id="121" name="Google Shape;144;p16" descr=""/>
          <p:cNvPicPr/>
          <p:nvPr/>
        </p:nvPicPr>
        <p:blipFill>
          <a:blip r:embed="rId6"/>
          <a:stretch/>
        </p:blipFill>
        <p:spPr>
          <a:xfrm>
            <a:off x="11332800" y="6220800"/>
            <a:ext cx="3498840" cy="3498840"/>
          </a:xfrm>
          <a:prstGeom prst="rect">
            <a:avLst/>
          </a:prstGeom>
          <a:ln w="0">
            <a:noFill/>
          </a:ln>
        </p:spPr>
      </p:pic>
      <p:sp>
        <p:nvSpPr>
          <p:cNvPr id="122" name="Google Shape;145;p16"/>
          <p:cNvSpPr/>
          <p:nvPr/>
        </p:nvSpPr>
        <p:spPr>
          <a:xfrm>
            <a:off x="15105240" y="4365720"/>
            <a:ext cx="220464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시선집중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23" name="Google Shape;146;p16"/>
          <p:cNvSpPr/>
          <p:nvPr/>
        </p:nvSpPr>
        <p:spPr>
          <a:xfrm>
            <a:off x="15105240" y="7632000"/>
            <a:ext cx="220464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감정변화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51;p17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52;p17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53;p17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127" name="Google Shape;154;p17"/>
          <p:cNvSpPr/>
          <p:nvPr/>
        </p:nvSpPr>
        <p:spPr>
          <a:xfrm>
            <a:off x="2502000" y="1028880"/>
            <a:ext cx="1333476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3.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프로젝트 목표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28" name="Google Shape;155;p17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29" name="Google Shape;156;p17"/>
          <p:cNvSpPr/>
          <p:nvPr/>
        </p:nvSpPr>
        <p:spPr>
          <a:xfrm>
            <a:off x="3353040" y="3251160"/>
            <a:ext cx="37051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기술적 목표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30" name="Google Shape;157;p17"/>
          <p:cNvSpPr/>
          <p:nvPr/>
        </p:nvSpPr>
        <p:spPr>
          <a:xfrm>
            <a:off x="10284840" y="3251160"/>
            <a:ext cx="551664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ko-KR" sz="4800" spc="-1" strike="noStrike">
                <a:solidFill>
                  <a:srgbClr val="1f2328"/>
                </a:solidFill>
                <a:highlight>
                  <a:srgbClr val="ffffff"/>
                </a:highlight>
                <a:latin typeface="Arial"/>
                <a:ea typeface="Arial"/>
              </a:rPr>
              <a:t>사용자 경험 목표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31" name="Google Shape;158;p17"/>
          <p:cNvSpPr/>
          <p:nvPr/>
        </p:nvSpPr>
        <p:spPr>
          <a:xfrm>
            <a:off x="2145960" y="4174560"/>
            <a:ext cx="6118920" cy="57409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32" name="Google Shape;159;p17"/>
          <p:cNvSpPr/>
          <p:nvPr/>
        </p:nvSpPr>
        <p:spPr>
          <a:xfrm>
            <a:off x="9983880" y="4174560"/>
            <a:ext cx="6118920" cy="574092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33" name="Google Shape;160;p17" descr=""/>
          <p:cNvPicPr/>
          <p:nvPr/>
        </p:nvPicPr>
        <p:blipFill>
          <a:blip r:embed="rId4"/>
          <a:stretch/>
        </p:blipFill>
        <p:spPr>
          <a:xfrm>
            <a:off x="2642760" y="7222680"/>
            <a:ext cx="2648520" cy="249840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161;p17" descr=""/>
          <p:cNvPicPr/>
          <p:nvPr/>
        </p:nvPicPr>
        <p:blipFill>
          <a:blip r:embed="rId5"/>
          <a:stretch/>
        </p:blipFill>
        <p:spPr>
          <a:xfrm>
            <a:off x="2657520" y="4989600"/>
            <a:ext cx="2619000" cy="1742760"/>
          </a:xfrm>
          <a:prstGeom prst="rect">
            <a:avLst/>
          </a:prstGeom>
          <a:ln w="0">
            <a:noFill/>
          </a:ln>
        </p:spPr>
      </p:pic>
      <p:sp>
        <p:nvSpPr>
          <p:cNvPr id="135" name="Google Shape;162;p17"/>
          <p:cNvSpPr/>
          <p:nvPr/>
        </p:nvSpPr>
        <p:spPr>
          <a:xfrm>
            <a:off x="5486040" y="5522760"/>
            <a:ext cx="246564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아이트래킹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36" name="Google Shape;163;p17"/>
          <p:cNvSpPr/>
          <p:nvPr/>
        </p:nvSpPr>
        <p:spPr>
          <a:xfrm>
            <a:off x="5486040" y="8023680"/>
            <a:ext cx="246564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표정감지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37" name="Google Shape;164;p17"/>
          <p:cNvSpPr/>
          <p:nvPr/>
        </p:nvSpPr>
        <p:spPr>
          <a:xfrm>
            <a:off x="10471680" y="7137360"/>
            <a:ext cx="5142960" cy="2356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38" name="Google Shape;165;p17"/>
          <p:cNvSpPr/>
          <p:nvPr/>
        </p:nvSpPr>
        <p:spPr>
          <a:xfrm>
            <a:off x="10499040" y="7248600"/>
            <a:ext cx="5088240" cy="21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화면을 운전자의 감정 상태 에 맞춰 자동으로 변경 하여 동승자가 운전자의 상태를 직관적으로 파악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39" name="Google Shape;166;p17"/>
          <p:cNvSpPr/>
          <p:nvPr/>
        </p:nvSpPr>
        <p:spPr>
          <a:xfrm>
            <a:off x="10499040" y="4606560"/>
            <a:ext cx="5142960" cy="2356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Noto Sans CJK KR"/>
            </a:endParaRPr>
          </a:p>
        </p:txBody>
      </p:sp>
      <p:sp>
        <p:nvSpPr>
          <p:cNvPr id="140" name="Google Shape;167;p17"/>
          <p:cNvSpPr/>
          <p:nvPr/>
        </p:nvSpPr>
        <p:spPr>
          <a:xfrm>
            <a:off x="10596960" y="4875120"/>
            <a:ext cx="4892760" cy="166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ko-KR" sz="3200" spc="-1" strike="noStrike">
                <a:solidFill>
                  <a:schemeClr val="dk1"/>
                </a:solidFill>
                <a:latin typeface="Calibri"/>
                <a:ea typeface="Calibri"/>
              </a:rPr>
              <a:t>시선 감지를 통한 운전자가 집중력을 유지하도록 돕기 위한 직관적인 피드백 제공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72;p18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142" name="Google Shape;173;p18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143" name="Google Shape;174;p18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144" name="Google Shape;175;p18"/>
          <p:cNvSpPr/>
          <p:nvPr/>
        </p:nvSpPr>
        <p:spPr>
          <a:xfrm>
            <a:off x="2502000" y="1028880"/>
            <a:ext cx="1333476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4.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시스템 구성도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45" name="Google Shape;176;p18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2520000" y="3240000"/>
            <a:ext cx="14169600" cy="525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82;p19" descr=""/>
          <p:cNvPicPr/>
          <p:nvPr/>
        </p:nvPicPr>
        <p:blipFill>
          <a:blip r:embed="rId1"/>
          <a:stretch/>
        </p:blipFill>
        <p:spPr>
          <a:xfrm>
            <a:off x="285840" y="403200"/>
            <a:ext cx="17716320" cy="9715320"/>
          </a:xfrm>
          <a:prstGeom prst="rect">
            <a:avLst/>
          </a:prstGeom>
          <a:ln w="0">
            <a:noFill/>
          </a:ln>
        </p:spPr>
      </p:pic>
      <p:sp>
        <p:nvSpPr>
          <p:cNvPr id="148" name="Google Shape;183;p19"/>
          <p:cNvSpPr/>
          <p:nvPr/>
        </p:nvSpPr>
        <p:spPr>
          <a:xfrm>
            <a:off x="9828360" y="4141080"/>
            <a:ext cx="271116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김형석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49" name="Google Shape;184;p19"/>
          <p:cNvSpPr/>
          <p:nvPr/>
        </p:nvSpPr>
        <p:spPr>
          <a:xfrm>
            <a:off x="10810080" y="4857120"/>
            <a:ext cx="582624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표정인식 기능 구현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en-US" sz="3600" spc="-1" strike="noStrike">
                <a:solidFill>
                  <a:schemeClr val="dk1"/>
                </a:solidFill>
                <a:latin typeface="Calibri"/>
                <a:ea typeface="Calibri"/>
              </a:rPr>
              <a:t>Read.me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작성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50" name="Google Shape;185;p19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186;p19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152" name="Google Shape;187;p19"/>
          <p:cNvSpPr/>
          <p:nvPr/>
        </p:nvSpPr>
        <p:spPr>
          <a:xfrm>
            <a:off x="2502000" y="1028880"/>
            <a:ext cx="1333476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5.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개발진행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53" name="Google Shape;188;p19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grpSp>
        <p:nvGrpSpPr>
          <p:cNvPr id="154" name="Google Shape;189;p19"/>
          <p:cNvGrpSpPr/>
          <p:nvPr/>
        </p:nvGrpSpPr>
        <p:grpSpPr>
          <a:xfrm>
            <a:off x="1742400" y="4352400"/>
            <a:ext cx="6679080" cy="5037480"/>
            <a:chOff x="1742400" y="4352400"/>
            <a:chExt cx="6679080" cy="5037480"/>
          </a:xfrm>
        </p:grpSpPr>
        <p:pic>
          <p:nvPicPr>
            <p:cNvPr id="155" name="Google Shape;190;p19" descr=""/>
            <p:cNvPicPr/>
            <p:nvPr/>
          </p:nvPicPr>
          <p:blipFill>
            <a:blip r:embed="rId4"/>
            <a:stretch/>
          </p:blipFill>
          <p:spPr>
            <a:xfrm>
              <a:off x="2711520" y="8344440"/>
              <a:ext cx="3979080" cy="1045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6" name="Google Shape;191;p19" descr=""/>
            <p:cNvPicPr/>
            <p:nvPr/>
          </p:nvPicPr>
          <p:blipFill>
            <a:blip r:embed="rId5"/>
            <a:stretch/>
          </p:blipFill>
          <p:spPr>
            <a:xfrm>
              <a:off x="1742400" y="6178320"/>
              <a:ext cx="1814760" cy="2166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7" name="Google Shape;192;p19" descr=""/>
            <p:cNvPicPr/>
            <p:nvPr/>
          </p:nvPicPr>
          <p:blipFill>
            <a:blip r:embed="rId6"/>
            <a:stretch/>
          </p:blipFill>
          <p:spPr>
            <a:xfrm>
              <a:off x="3823920" y="6865920"/>
              <a:ext cx="4597560" cy="902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Google Shape;193;p19" descr=""/>
            <p:cNvPicPr/>
            <p:nvPr/>
          </p:nvPicPr>
          <p:blipFill>
            <a:blip r:embed="rId7"/>
            <a:stretch/>
          </p:blipFill>
          <p:spPr>
            <a:xfrm>
              <a:off x="3399480" y="4352400"/>
              <a:ext cx="2590200" cy="2166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9" name="Google Shape;194;p19"/>
          <p:cNvSpPr/>
          <p:nvPr/>
        </p:nvSpPr>
        <p:spPr>
          <a:xfrm>
            <a:off x="3726360" y="3217680"/>
            <a:ext cx="27111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개발환경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60" name="Google Shape;195;p19"/>
          <p:cNvSpPr/>
          <p:nvPr/>
        </p:nvSpPr>
        <p:spPr>
          <a:xfrm>
            <a:off x="11108520" y="3217680"/>
            <a:ext cx="27111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chemeClr val="dk1"/>
                </a:solidFill>
                <a:latin typeface="Calibri"/>
                <a:ea typeface="Calibri"/>
              </a:rPr>
              <a:t>역할 분담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61" name="Google Shape;196;p19"/>
          <p:cNvSpPr/>
          <p:nvPr/>
        </p:nvSpPr>
        <p:spPr>
          <a:xfrm>
            <a:off x="9828360" y="6683760"/>
            <a:ext cx="271116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장해준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62" name="Google Shape;197;p19"/>
          <p:cNvSpPr/>
          <p:nvPr/>
        </p:nvSpPr>
        <p:spPr>
          <a:xfrm>
            <a:off x="10810080" y="7399440"/>
            <a:ext cx="582624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아이트래킹기능 구현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  <a:ea typeface="Calibri"/>
              </a:rPr>
              <a:t>● </a:t>
            </a:r>
            <a:r>
              <a:rPr b="0" lang="en-US" sz="3600" spc="-1" strike="noStrike">
                <a:solidFill>
                  <a:schemeClr val="dk1"/>
                </a:solidFill>
                <a:latin typeface="Calibri"/>
                <a:ea typeface="Calibri"/>
              </a:rPr>
              <a:t>PPT</a:t>
            </a:r>
            <a:r>
              <a:rPr b="0" lang="ko-KR" sz="3600" spc="-1" strike="noStrike">
                <a:solidFill>
                  <a:schemeClr val="dk1"/>
                </a:solidFill>
                <a:latin typeface="Calibri"/>
                <a:ea typeface="Calibri"/>
              </a:rPr>
              <a:t>작성</a:t>
            </a:r>
            <a:endParaRPr b="0" lang="en-US" sz="36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202;p20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203;p20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204;p20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166" name="Google Shape;205;p20"/>
          <p:cNvSpPr/>
          <p:nvPr/>
        </p:nvSpPr>
        <p:spPr>
          <a:xfrm>
            <a:off x="2502000" y="1028880"/>
            <a:ext cx="1333476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6.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시연 및 결과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67" name="Google Shape;206;p20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68" name="Google Shape;207;p20"/>
          <p:cNvSpPr/>
          <p:nvPr/>
        </p:nvSpPr>
        <p:spPr>
          <a:xfrm>
            <a:off x="1145880" y="2857320"/>
            <a:ext cx="889452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rgbClr val="4d4d4d"/>
                </a:solidFill>
                <a:latin typeface="Arial"/>
                <a:ea typeface="Arial"/>
              </a:rPr>
              <a:t>표정변화 구현 결과 및 주요 특징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69" name="Google Shape;208;p20" descr=""/>
          <p:cNvPicPr/>
          <p:nvPr/>
        </p:nvPicPr>
        <p:blipFill>
          <a:blip r:embed="rId4"/>
          <a:stretch/>
        </p:blipFill>
        <p:spPr>
          <a:xfrm>
            <a:off x="1766160" y="3930840"/>
            <a:ext cx="5257800" cy="476208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209;p20"/>
          <p:cNvSpPr/>
          <p:nvPr/>
        </p:nvSpPr>
        <p:spPr>
          <a:xfrm>
            <a:off x="3596400" y="8692920"/>
            <a:ext cx="1803600" cy="67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Neutral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71" name="Google Shape;210;p20"/>
          <p:cNvSpPr/>
          <p:nvPr/>
        </p:nvSpPr>
        <p:spPr>
          <a:xfrm>
            <a:off x="7572240" y="5689080"/>
            <a:ext cx="3143520" cy="1407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72" name="Google Shape;211;p20" descr=""/>
          <p:cNvPicPr/>
          <p:nvPr/>
        </p:nvPicPr>
        <p:blipFill>
          <a:blip r:embed="rId5"/>
          <a:stretch/>
        </p:blipFill>
        <p:spPr>
          <a:xfrm>
            <a:off x="11077200" y="3041640"/>
            <a:ext cx="2951640" cy="2673360"/>
          </a:xfrm>
          <a:prstGeom prst="rect">
            <a:avLst/>
          </a:prstGeom>
          <a:ln w="0">
            <a:noFill/>
          </a:ln>
        </p:spPr>
      </p:pic>
      <p:pic>
        <p:nvPicPr>
          <p:cNvPr id="173" name="Google Shape;212;p20" descr=""/>
          <p:cNvPicPr/>
          <p:nvPr/>
        </p:nvPicPr>
        <p:blipFill>
          <a:blip r:embed="rId6"/>
          <a:stretch/>
        </p:blipFill>
        <p:spPr>
          <a:xfrm>
            <a:off x="14249880" y="3076560"/>
            <a:ext cx="2874600" cy="2603520"/>
          </a:xfrm>
          <a:prstGeom prst="rect">
            <a:avLst/>
          </a:prstGeom>
          <a:ln w="0">
            <a:noFill/>
          </a:ln>
        </p:spPr>
      </p:pic>
      <p:sp>
        <p:nvSpPr>
          <p:cNvPr id="174" name="Google Shape;213;p20"/>
          <p:cNvSpPr/>
          <p:nvPr/>
        </p:nvSpPr>
        <p:spPr>
          <a:xfrm>
            <a:off x="11754360" y="5715360"/>
            <a:ext cx="159732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Happy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75" name="Google Shape;214;p20"/>
          <p:cNvSpPr/>
          <p:nvPr/>
        </p:nvSpPr>
        <p:spPr>
          <a:xfrm>
            <a:off x="14888520" y="5715360"/>
            <a:ext cx="1851480" cy="67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Suprise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76" name="Google Shape;215;p20" descr=""/>
          <p:cNvPicPr/>
          <p:nvPr/>
        </p:nvPicPr>
        <p:blipFill>
          <a:blip r:embed="rId7"/>
          <a:stretch/>
        </p:blipFill>
        <p:spPr>
          <a:xfrm>
            <a:off x="11077200" y="6440400"/>
            <a:ext cx="2951640" cy="2673360"/>
          </a:xfrm>
          <a:prstGeom prst="rect">
            <a:avLst/>
          </a:prstGeom>
          <a:ln w="0">
            <a:noFill/>
          </a:ln>
        </p:spPr>
      </p:pic>
      <p:pic>
        <p:nvPicPr>
          <p:cNvPr id="177" name="Google Shape;216;p20" descr=""/>
          <p:cNvPicPr/>
          <p:nvPr/>
        </p:nvPicPr>
        <p:blipFill>
          <a:blip r:embed="rId8"/>
          <a:stretch/>
        </p:blipFill>
        <p:spPr>
          <a:xfrm>
            <a:off x="14295240" y="6516360"/>
            <a:ext cx="2874600" cy="2603520"/>
          </a:xfrm>
          <a:prstGeom prst="rect">
            <a:avLst/>
          </a:prstGeom>
          <a:ln w="0">
            <a:noFill/>
          </a:ln>
        </p:spPr>
      </p:pic>
      <p:sp>
        <p:nvSpPr>
          <p:cNvPr id="178" name="Google Shape;217;p20"/>
          <p:cNvSpPr/>
          <p:nvPr/>
        </p:nvSpPr>
        <p:spPr>
          <a:xfrm>
            <a:off x="11754360" y="9114120"/>
            <a:ext cx="159732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Sad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79" name="Google Shape;218;p20"/>
          <p:cNvSpPr/>
          <p:nvPr/>
        </p:nvSpPr>
        <p:spPr>
          <a:xfrm>
            <a:off x="14933880" y="9172800"/>
            <a:ext cx="1597320" cy="6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  <a:ea typeface="Calibri"/>
              </a:rPr>
              <a:t>Anger</a:t>
            </a:r>
            <a:endParaRPr b="0" lang="en-US" sz="3200" spc="-1" strike="noStrike">
              <a:solidFill>
                <a:srgbClr val="ffffff"/>
              </a:solidFill>
              <a:latin typeface="Noto Sans CJK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9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223;p21" descr=""/>
          <p:cNvPicPr/>
          <p:nvPr/>
        </p:nvPicPr>
        <p:blipFill>
          <a:blip r:embed="rId1"/>
          <a:stretch/>
        </p:blipFill>
        <p:spPr>
          <a:xfrm>
            <a:off x="433440" y="429120"/>
            <a:ext cx="17716320" cy="9715320"/>
          </a:xfrm>
          <a:prstGeom prst="rect">
            <a:avLst/>
          </a:prstGeom>
          <a:ln w="0">
            <a:noFill/>
          </a:ln>
        </p:spPr>
      </p:pic>
      <p:pic>
        <p:nvPicPr>
          <p:cNvPr id="181" name="Google Shape;224;p21" descr=""/>
          <p:cNvPicPr/>
          <p:nvPr/>
        </p:nvPicPr>
        <p:blipFill>
          <a:blip r:embed="rId2"/>
          <a:stretch/>
        </p:blipFill>
        <p:spPr>
          <a:xfrm>
            <a:off x="1028880" y="2629080"/>
            <a:ext cx="16281000" cy="25200"/>
          </a:xfrm>
          <a:prstGeom prst="rect">
            <a:avLst/>
          </a:prstGeom>
          <a:ln w="0">
            <a:noFill/>
          </a:ln>
        </p:spPr>
      </p:pic>
      <p:pic>
        <p:nvPicPr>
          <p:cNvPr id="182" name="Google Shape;225;p21" descr=""/>
          <p:cNvPicPr/>
          <p:nvPr/>
        </p:nvPicPr>
        <p:blipFill>
          <a:blip r:embed="rId3"/>
          <a:stretch/>
        </p:blipFill>
        <p:spPr>
          <a:xfrm>
            <a:off x="16637040" y="-12600"/>
            <a:ext cx="672840" cy="96480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226;p21"/>
          <p:cNvSpPr/>
          <p:nvPr/>
        </p:nvSpPr>
        <p:spPr>
          <a:xfrm>
            <a:off x="2502000" y="1028880"/>
            <a:ext cx="13334760" cy="147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en-US" sz="8500" spc="-1" strike="noStrike">
                <a:solidFill>
                  <a:srgbClr val="4d4d4d"/>
                </a:solidFill>
                <a:latin typeface="Calibri"/>
                <a:ea typeface="Calibri"/>
              </a:rPr>
              <a:t>6.</a:t>
            </a:r>
            <a:r>
              <a:rPr b="0" lang="en-US" sz="7900" spc="-1" strike="noStrike">
                <a:solidFill>
                  <a:srgbClr val="4d4d4d"/>
                </a:solidFill>
                <a:latin typeface="Arial"/>
                <a:ea typeface="Arial"/>
              </a:rPr>
              <a:t> </a:t>
            </a:r>
            <a:r>
              <a:rPr b="0" lang="ko-KR" sz="7900" spc="-1" strike="noStrike">
                <a:solidFill>
                  <a:srgbClr val="4d4d4d"/>
                </a:solidFill>
                <a:latin typeface="Arial"/>
                <a:ea typeface="Arial"/>
              </a:rPr>
              <a:t>시연 및 결과</a:t>
            </a:r>
            <a:endParaRPr b="0" lang="en-US" sz="79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84" name="Google Shape;227;p21"/>
          <p:cNvSpPr/>
          <p:nvPr/>
        </p:nvSpPr>
        <p:spPr>
          <a:xfrm>
            <a:off x="2642760" y="6102720"/>
            <a:ext cx="159732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85" name="Google Shape;228;p21"/>
          <p:cNvSpPr/>
          <p:nvPr/>
        </p:nvSpPr>
        <p:spPr>
          <a:xfrm>
            <a:off x="1145880" y="2857320"/>
            <a:ext cx="9504360" cy="71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marL="457200" algn="ctr">
              <a:lnSpc>
                <a:spcPct val="98000"/>
              </a:lnSpc>
              <a:tabLst>
                <a:tab algn="l" pos="0"/>
              </a:tabLst>
            </a:pPr>
            <a:r>
              <a:rPr b="0" lang="ko-KR" sz="4800" spc="-1" strike="noStrike">
                <a:solidFill>
                  <a:srgbClr val="4d4d4d"/>
                </a:solidFill>
                <a:latin typeface="Arial"/>
                <a:ea typeface="Arial"/>
              </a:rPr>
              <a:t>아이트래킹 구현 결과 및 주요 특징</a:t>
            </a:r>
            <a:endParaRPr b="0" lang="en-US" sz="48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86" name="Google Shape;229;p21" descr=""/>
          <p:cNvPicPr/>
          <p:nvPr/>
        </p:nvPicPr>
        <p:blipFill>
          <a:blip r:embed="rId4"/>
          <a:stretch/>
        </p:blipFill>
        <p:spPr>
          <a:xfrm>
            <a:off x="2000520" y="3855240"/>
            <a:ext cx="5257800" cy="4762080"/>
          </a:xfrm>
          <a:prstGeom prst="rect">
            <a:avLst/>
          </a:prstGeom>
          <a:ln w="0">
            <a:noFill/>
          </a:ln>
        </p:spPr>
      </p:pic>
      <p:sp>
        <p:nvSpPr>
          <p:cNvPr id="187" name="Google Shape;230;p21"/>
          <p:cNvSpPr/>
          <p:nvPr/>
        </p:nvSpPr>
        <p:spPr>
          <a:xfrm>
            <a:off x="7572240" y="5689080"/>
            <a:ext cx="3735000" cy="14072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ffffff"/>
              </a:solidFill>
              <a:latin typeface="Noto Sans CJK KR"/>
            </a:endParaRPr>
          </a:p>
        </p:txBody>
      </p:sp>
      <p:sp>
        <p:nvSpPr>
          <p:cNvPr id="188" name="Google Shape;231;p21"/>
          <p:cNvSpPr/>
          <p:nvPr/>
        </p:nvSpPr>
        <p:spPr>
          <a:xfrm>
            <a:off x="7419600" y="4910040"/>
            <a:ext cx="3441960" cy="87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ko-KR" sz="2300" spc="-1" strike="noStrike">
                <a:solidFill>
                  <a:schemeClr val="dk1"/>
                </a:solidFill>
                <a:latin typeface="Calibri"/>
                <a:ea typeface="Calibri"/>
              </a:rPr>
              <a:t>시선이 정면에서  </a:t>
            </a:r>
            <a:r>
              <a:rPr b="0" lang="en-US" sz="2300" spc="-1" strike="noStrike">
                <a:solidFill>
                  <a:schemeClr val="dk1"/>
                </a:solidFill>
                <a:latin typeface="Calibri"/>
                <a:ea typeface="Calibri"/>
              </a:rPr>
              <a:t>45</a:t>
            </a:r>
            <a:r>
              <a:rPr b="0" lang="ko-KR" sz="2300" spc="-1" strike="noStrike">
                <a:solidFill>
                  <a:schemeClr val="dk1"/>
                </a:solidFill>
                <a:latin typeface="Calibri"/>
                <a:ea typeface="Calibri"/>
              </a:rPr>
              <a:t>도 이상 변화가 감지하면 경고</a:t>
            </a:r>
            <a:endParaRPr b="0" lang="en-US" sz="2300" spc="-1" strike="noStrike">
              <a:solidFill>
                <a:srgbClr val="ffffff"/>
              </a:solidFill>
              <a:latin typeface="Noto Sans CJK KR"/>
            </a:endParaRPr>
          </a:p>
        </p:txBody>
      </p:sp>
      <p:pic>
        <p:nvPicPr>
          <p:cNvPr id="189" name="Google Shape;232;p21" descr=""/>
          <p:cNvPicPr/>
          <p:nvPr/>
        </p:nvPicPr>
        <p:blipFill>
          <a:blip r:embed="rId5"/>
          <a:stretch/>
        </p:blipFill>
        <p:spPr>
          <a:xfrm>
            <a:off x="11814120" y="4011480"/>
            <a:ext cx="5257800" cy="476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LibreOffice/24.2.6.2$Linux_X86_64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ko-KR</dc:language>
  <cp:lastModifiedBy/>
  <dcterms:modified xsi:type="dcterms:W3CDTF">2024-12-04T12:29:08Z</dcterms:modified>
  <cp:revision>9</cp:revision>
  <dc:subject/>
  <dc:title/>
</cp:coreProperties>
</file>